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24" r:id="rId7"/>
    <p:sldId id="325" r:id="rId8"/>
    <p:sldId id="326" r:id="rId9"/>
    <p:sldId id="303" r:id="rId10"/>
    <p:sldId id="304" r:id="rId11"/>
    <p:sldId id="341" r:id="rId12"/>
    <p:sldId id="343" r:id="rId13"/>
    <p:sldId id="305" r:id="rId14"/>
    <p:sldId id="320" r:id="rId15"/>
    <p:sldId id="322" r:id="rId16"/>
    <p:sldId id="321" r:id="rId17"/>
    <p:sldId id="317" r:id="rId18"/>
    <p:sldId id="327" r:id="rId19"/>
    <p:sldId id="338" r:id="rId20"/>
    <p:sldId id="319" r:id="rId21"/>
    <p:sldId id="328" r:id="rId22"/>
    <p:sldId id="330" r:id="rId23"/>
    <p:sldId id="333" r:id="rId24"/>
    <p:sldId id="337" r:id="rId25"/>
    <p:sldId id="340" r:id="rId26"/>
    <p:sldId id="342"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68065" autoAdjust="0"/>
  </p:normalViewPr>
  <p:slideViewPr>
    <p:cSldViewPr snapToGrid="0">
      <p:cViewPr varScale="1">
        <p:scale>
          <a:sx n="74" d="100"/>
          <a:sy n="74" d="100"/>
        </p:scale>
        <p:origin x="1158" y="6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2021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Is it possible to add a secure API that allows our customers to retrieve information about their vehicles plus captured photos? How do we protect our system from unauthorized access or an excessive number of requests?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What is our best option to protect application secrets, such as connection strings, from being viewed by unauthorized users in the portal?</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408954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pple-system"/>
              </a:rPr>
              <a:t>There appears to be some functional overlap between Azure Functions and Logic Apps. Can you help us to understand better when to use each and for what?</a:t>
            </a:r>
          </a:p>
          <a:p>
            <a:endParaRPr lang="en-US" sz="1200" b="0" i="0" kern="1200" dirty="0">
              <a:solidFill>
                <a:srgbClr val="000000"/>
              </a:solidFill>
              <a:effectLst/>
              <a:latin typeface="-apple-system"/>
              <a:ea typeface="+mn-ea"/>
              <a:cs typeface="+mn-cs"/>
            </a:endParaRPr>
          </a:p>
          <a:p>
            <a:r>
              <a:rPr lang="en-US" b="0" i="0" dirty="0">
                <a:solidFill>
                  <a:srgbClr val="000000"/>
                </a:solidFill>
                <a:effectLst/>
                <a:latin typeface="-apple-system"/>
              </a:rPr>
              <a:t>During our research on serverless architectures, we have read about the possibility of increased latency due to cold starts. Will this be an issue with Azure Functions?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92805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Menlo"/>
              </a:rPr>
              <a:t>The solution begins with vehicle photos being uploaded to an Azure Data Lake Storage (ADLS) Gen2 container as they are captured. Each image is stored in a subfolder named after the photo booth's Id so the Id can be added to the processed license plate data in the database. An Event Grid subscription is created against the data lake storage blob created event, calling the photo processing Azure Function endpoint (on the side of the diagram), which in turn sends the photo to the Cognitive Services Computer Vision API OCR service to extract the license plate data. If processing succeeds and the license plate number is returned, the function submits a new Event Grid event, along with the data, to an Event Grid topic with an event type called "</a:t>
            </a:r>
            <a:r>
              <a:rPr lang="en-US" b="0" dirty="0" err="1">
                <a:solidFill>
                  <a:srgbClr val="000000"/>
                </a:solidFill>
                <a:effectLst/>
                <a:latin typeface="Menlo"/>
              </a:rPr>
              <a:t>savePlateData</a:t>
            </a:r>
            <a:r>
              <a:rPr lang="en-US" b="0" dirty="0">
                <a:solidFill>
                  <a:srgbClr val="000000"/>
                </a:solidFill>
                <a:effectLst/>
                <a:latin typeface="Menlo"/>
              </a:rPr>
              <a:t>." However, if the processing was unsuccessful, the function submits an Event Grid event to the topic with an event type called "</a:t>
            </a:r>
            <a:r>
              <a:rPr lang="en-US" b="0" dirty="0" err="1">
                <a:solidFill>
                  <a:srgbClr val="000000"/>
                </a:solidFill>
                <a:effectLst/>
                <a:latin typeface="Menlo"/>
              </a:rPr>
              <a:t>queuePlateForManualCheckup</a:t>
            </a:r>
            <a:r>
              <a:rPr lang="en-US" b="0" dirty="0">
                <a:solidFill>
                  <a:srgbClr val="000000"/>
                </a:solidFill>
                <a:effectLst/>
                <a:latin typeface="Menlo"/>
              </a:rPr>
              <a:t>." Two separate functions are configured to trigger when new events are added to the Event Grid topic. Each function filters on a specific event type, saving the relevant data to the appropriate Cosmos DB collection for the outcome, using the Cosmos DB output binding. A Logic App that runs on an hourly interval executes an Azure Function via its HTTP trigger, responsible for obtaining new license plate data from Cosmos DB and exporting it to a new CSV file saved to the data lake. If no new license plate records are found to export, the Logic App sends an email notification to the Customer Service department via their Office 365 subscription. Application Insights is used to monitor all Azure Functions in real-time as data is being processed through the serverless architecture. This real-time monitoring allows Contoso to observe dynamic scaling first-hand and configure alerts when certain events take place. GitHub Actions is used to manage the DevOps processes and the CI/CD workflow. Azure Key Vault is used to securely store secrets, such as connection strings and access keys. Key Vault is accessed by the Function Apps through an access policy within Key Vault, assigned to each Function App's system-assigned managed identity.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Menlo"/>
              </a:rPr>
              <a:t>As the following diagram illustrates, Contoso could design their solution to be extensible using an Event Grid Custom Topic. Whenever the license plate image is successfully processed, the Azure Function that saves the license plate data to Cosmos DB could instead be extended to enqueue an event into a Custom Topic. The enqueued custom topic would have an event type of "</a:t>
            </a:r>
            <a:r>
              <a:rPr lang="en-US" b="0" dirty="0" err="1">
                <a:solidFill>
                  <a:srgbClr val="000000"/>
                </a:solidFill>
                <a:effectLst/>
                <a:latin typeface="Menlo"/>
              </a:rPr>
              <a:t>LicensePlate.Processed</a:t>
            </a:r>
            <a:r>
              <a:rPr lang="en-US" b="0" dirty="0">
                <a:solidFill>
                  <a:srgbClr val="000000"/>
                </a:solidFill>
                <a:effectLst/>
                <a:latin typeface="Menlo"/>
              </a:rPr>
              <a:t>," a data payload of the image path (in ADLS), the extracted license plate text, and the image's timestamp was captured. Other Event Grid subscriptions could later be created against this topic, listening for the aforementioned event types.</a:t>
            </a:r>
          </a:p>
          <a:p>
            <a:br>
              <a:rPr lang="en-US" b="0" dirty="0">
                <a:solidFill>
                  <a:srgbClr val="000000"/>
                </a:solidFill>
                <a:effectLst/>
                <a:latin typeface="Menlo"/>
              </a:rPr>
            </a:br>
            <a:r>
              <a:rPr lang="en-US" b="0" dirty="0">
                <a:solidFill>
                  <a:srgbClr val="000000"/>
                </a:solidFill>
                <a:effectLst/>
                <a:latin typeface="Menlo"/>
              </a:rPr>
              <a:t>With the aforementioned custom topic in place, you could achieve both near-real-time and batch analytics are possible by configuring a new subscription that uses an Event Hubs instance as the handler.</a:t>
            </a:r>
          </a:p>
          <a:p>
            <a:br>
              <a:rPr lang="en-US" b="0" dirty="0">
                <a:solidFill>
                  <a:srgbClr val="000000"/>
                </a:solidFill>
                <a:effectLst/>
                <a:latin typeface="Menlo"/>
              </a:rPr>
            </a:br>
            <a:r>
              <a:rPr lang="en-US" b="0" dirty="0">
                <a:solidFill>
                  <a:srgbClr val="000000"/>
                </a:solidFill>
                <a:effectLst/>
                <a:latin typeface="Menlo"/>
              </a:rPr>
              <a:t>You would configure Event Hubs Capture to write the ingested messages periodically (defined in terms of the volume of messages in MB or the length of a sliding window) to Azure Storage. From ADLS Gen2, you could use Azure Data Lake Analytics to batch process the data, join it with other lookup data or perform other transformations. Azure Data Lake Analytics allocates resources to your jobs automatically and is completely serverless.</a:t>
            </a:r>
          </a:p>
          <a:p>
            <a:br>
              <a:rPr lang="en-US" b="0" dirty="0">
                <a:solidFill>
                  <a:srgbClr val="000000"/>
                </a:solidFill>
                <a:effectLst/>
                <a:latin typeface="Menlo"/>
              </a:rPr>
            </a:br>
            <a:r>
              <a:rPr lang="en-US" b="0" dirty="0">
                <a:solidFill>
                  <a:srgbClr val="000000"/>
                </a:solidFill>
                <a:effectLst/>
                <a:latin typeface="Menlo"/>
              </a:rPr>
              <a:t>Similarly, from the same Event Hubs instance, you could connect Azure Stream Analytics to apply standing SQL queries to analyze the time-series data (such as by computing aggregates over windows of time) in near-real-time and output the result to several Azure services like SQL Database or 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Data Lake Storage Gen2.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Data Lake Storage Gen2.</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run on your local computer for debugging during your development process or run in a local, isolated environment. The core tools use the same runtime that powers Functions in Azure, and it can be installed using the NodeJS package manager (npm). Though the core tools can be used from the command line or with several code editors, the best integration is with Visual Studio.</a:t>
            </a:r>
          </a:p>
          <a:p>
            <a:pPr lvl="0"/>
            <a:endPar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You can facilitate automated deployments of your function app through App Service continuous integration. Use one of the integrated services for your source code repository, such as </a:t>
            </a:r>
            <a:r>
              <a:rPr lang="en-US" sz="1200" i="1"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BitBucket</a:t>
            </a: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Dropbox, GitHub, and Azure DevOps, enabling a workflow whereby a deployment to Azure is triggered when your function code is pushed to your repository. This continuous delivery setup deploys the entire Function App, not a single function. If a function needs to change independently, it is best to deploy it as a separate Function App.</a:t>
            </a:r>
          </a:p>
          <a:p>
            <a:pPr lvl="0"/>
            <a:endPar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GitHub Actions provide a way to automate, customize, and execute your software development workflows right in your repository. You can discover, create, and share actions to perform any job you'd like, including CI/CD, and combine activities in a completely customized workflow.</a:t>
            </a:r>
          </a:p>
          <a:p>
            <a:pPr lvl="0"/>
            <a:endParaRPr lang="en-US" sz="12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effectLst/>
                <a:latin typeface="Menlo"/>
              </a:rPr>
              <a:t>We are concerned about how individual serverless components will be able to "talk" to each other and reliably pass messages through the pipeline.</a:t>
            </a:r>
          </a:p>
          <a:p>
            <a:br>
              <a:rPr lang="en-US" b="0" dirty="0">
                <a:solidFill>
                  <a:srgbClr val="000000"/>
                </a:solidFill>
                <a:effectLst/>
                <a:latin typeface="Menlo"/>
              </a:rPr>
            </a:br>
            <a:r>
              <a:rPr lang="en-US" b="0" dirty="0">
                <a:solidFill>
                  <a:srgbClr val="000000"/>
                </a:solidFill>
                <a:effectLst/>
                <a:latin typeface="Menlo"/>
              </a:rPr>
              <a:t>Azure Functions support multiple triggers, including several Azure services and basic yet flexible trigger types such as HTTP and webhook triggers. In our proposed solution, we use Event Grid bindings that allow events to trigger certain functions. These bindings enable other functions to send data to the reliable queue through an Event Grid topic and designate a specific event type. Hence, functions that need to react to particular events only respond to the filtered events they care about.</a:t>
            </a:r>
          </a:p>
          <a:p>
            <a:endPar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b="1" dirty="0">
                <a:solidFill>
                  <a:srgbClr val="000000"/>
                </a:solidFill>
                <a:effectLst/>
                <a:latin typeface="Menlo"/>
              </a:rPr>
              <a:t>Will a serverless architecture that can infinitely scale put us at risk for substantial monthly bills?</a:t>
            </a:r>
          </a:p>
          <a:p>
            <a:br>
              <a:rPr lang="en-US" b="0" dirty="0">
                <a:solidFill>
                  <a:srgbClr val="000000"/>
                </a:solidFill>
                <a:effectLst/>
                <a:latin typeface="Menlo"/>
              </a:rPr>
            </a:br>
            <a:r>
              <a:rPr lang="en-US" b="0" dirty="0">
                <a:solidFill>
                  <a:srgbClr val="000000"/>
                </a:solidFill>
                <a:effectLst/>
                <a:latin typeface="Menlo"/>
              </a:rPr>
              <a:t>Azure Functions comes in three primary offerings, consumption, dedicated, and premium. Understanding the differences between them is essential, as choosing one over the other dictates your application's behavior and how you're billed.</a:t>
            </a:r>
          </a:p>
          <a:p>
            <a:br>
              <a:rPr lang="en-US" b="0" dirty="0">
                <a:solidFill>
                  <a:srgbClr val="000000"/>
                </a:solidFill>
                <a:effectLst/>
                <a:latin typeface="Menlo"/>
              </a:rPr>
            </a:br>
            <a:r>
              <a:rPr lang="en-US" b="0" dirty="0">
                <a:solidFill>
                  <a:srgbClr val="000000"/>
                </a:solidFill>
                <a:effectLst/>
                <a:latin typeface="Menlo"/>
              </a:rPr>
              <a:t>The consumption plan is Microsoft's "serverless" model. In this model, your code reacts to events, effectively scales out to meet load, scales down when code isn't running, and you're billed only for what you use. One of the primary benefits of using serverless components in a consumption plan is that billing is based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Most serverless components also provide options to specify upper limits on things like concurrent executions and other rate-limiting options.</a:t>
            </a:r>
          </a:p>
          <a:p>
            <a:br>
              <a:rPr lang="en-US" b="0" dirty="0">
                <a:solidFill>
                  <a:srgbClr val="000000"/>
                </a:solidFill>
                <a:effectLst/>
                <a:latin typeface="Menlo"/>
              </a:rPr>
            </a:br>
            <a:r>
              <a:rPr lang="en-US" b="0" dirty="0">
                <a:solidFill>
                  <a:srgbClr val="000000"/>
                </a:solidFill>
                <a:effectLst/>
                <a:latin typeface="Menlo"/>
              </a:rPr>
              <a:t>However, if you are consistently getting a lot of traffic or have many long-running operations, the dedicated or premium tiers might be more cost-effective. The dedicated plan involves renting control of a virtual machine and a dedicated Azure App Service plan. This control means you can do whatever you like on that machine. It's always available and might make more sense financially if you have functions that need to run 24/7. </a:t>
            </a:r>
          </a:p>
          <a:p>
            <a:br>
              <a:rPr lang="en-US" b="0" dirty="0">
                <a:solidFill>
                  <a:srgbClr val="000000"/>
                </a:solidFill>
                <a:effectLst/>
                <a:latin typeface="Menlo"/>
              </a:rPr>
            </a:br>
            <a:r>
              <a:rPr lang="en-US" b="0" dirty="0">
                <a:solidFill>
                  <a:srgbClr val="000000"/>
                </a:solidFill>
                <a:effectLst/>
                <a:latin typeface="Menlo"/>
              </a:rPr>
              <a:t>When you use the premium plan, instances of the Azure Functions host are added and removed based on the number of incoming events, just like with the Consumption plan. You can also deploy multiple function apps to the same Premium plan, and it allows you to configure the size characteristics of your compute instance.</a:t>
            </a:r>
          </a:p>
          <a:p>
            <a:pPr marL="0" indent="0">
              <a:buFontTx/>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b="1" dirty="0">
                <a:solidFill>
                  <a:srgbClr val="000000"/>
                </a:solidFill>
                <a:effectLst/>
                <a:latin typeface="Menlo"/>
              </a:rPr>
              <a:t>How do we make sure that erroneous image processing does not make specific toll bills fall through the cracks or, even worse, send an invoice to the wrong person?</a:t>
            </a:r>
          </a:p>
          <a:p>
            <a:br>
              <a:rPr lang="en-US" b="0" dirty="0">
                <a:solidFill>
                  <a:srgbClr val="000000"/>
                </a:solidFill>
                <a:effectLst/>
                <a:latin typeface="Menlo"/>
              </a:rPr>
            </a:br>
            <a:r>
              <a:rPr lang="en-US" b="0" dirty="0">
                <a:solidFill>
                  <a:srgbClr val="000000"/>
                </a:solidFill>
                <a:effectLst/>
                <a:latin typeface="Menlo"/>
              </a:rPr>
              <a:t>Erroneous image processing is handled in our solution by creating a manual verification queue when the OCR process fails or the result's confidence level is low. For example, we can filter out invalid characters and use an empty result to indicate low confidence in the predicted license plate text. More advanced machine learning models may be employed with algorithms specifically tuned to license plate recognition (LPR). Part of the result would include a confidence level, which the system could use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effectLst/>
                <a:latin typeface="Menlo"/>
              </a:rPr>
              <a:t>We are considering creating an API to allow our customers to retrieve information about their bills and photos that captured their vehicle but are concerned about unauthorized access and the possibility of a denial of service attack due to an excessive number of requests. Is there an Azure service that would enable us to implement a secure API that we can also monitor and manage, protecting our APIs from unauthorized access and excessive requests?</a:t>
            </a:r>
          </a:p>
          <a:p>
            <a:br>
              <a:rPr lang="en-US" b="0" dirty="0">
                <a:solidFill>
                  <a:srgbClr val="000000"/>
                </a:solidFill>
                <a:effectLst/>
                <a:latin typeface="Menlo"/>
              </a:rPr>
            </a:br>
            <a:r>
              <a:rPr lang="en-US" b="0" dirty="0">
                <a:solidFill>
                  <a:srgbClr val="000000"/>
                </a:solidFill>
                <a:effectLst/>
                <a:latin typeface="Menlo"/>
              </a:rPr>
              <a:t>Given the nature of Contoso's serverless architecture, they can quickly expand functionality by adding more Azure functions. For instance, they can add a new function with an HTTP trigger that runs when a client hits the endpoint. This function can process GET requests with a customer Id or custom identifier, which will return information for that customer's vehicles and any captured photos.</a:t>
            </a:r>
          </a:p>
          <a:p>
            <a:br>
              <a:rPr lang="en-US" b="0" dirty="0">
                <a:solidFill>
                  <a:srgbClr val="000000"/>
                </a:solidFill>
                <a:effectLst/>
                <a:latin typeface="Menlo"/>
              </a:rPr>
            </a:br>
            <a:r>
              <a:rPr lang="en-US" b="0" dirty="0">
                <a:solidFill>
                  <a:srgbClr val="000000"/>
                </a:solidFill>
                <a:effectLst/>
                <a:latin typeface="Menlo"/>
              </a:rPr>
              <a:t>If Contoso would like to add a layer of protection, they should consider using </a:t>
            </a:r>
            <a:r>
              <a:rPr lang="en-US" b="0" dirty="0">
                <a:solidFill>
                  <a:srgbClr val="A31515"/>
                </a:solidFill>
                <a:effectLst/>
                <a:latin typeface="Menlo"/>
              </a:rPr>
              <a:t>Azure API Management</a:t>
            </a:r>
            <a:r>
              <a:rPr lang="en-US" b="0" dirty="0">
                <a:solidFill>
                  <a:srgbClr val="000000"/>
                </a:solidFill>
                <a:effectLst/>
                <a:latin typeface="Menlo"/>
              </a:rPr>
              <a:t> (APIM). This service provides a consistent surface area for API endpoints you wish to expose to the public, including the new Azure function that will serve customers' information.</a:t>
            </a:r>
          </a:p>
          <a:p>
            <a:endParaRPr lang="en-US" dirty="0"/>
          </a:p>
          <a:p>
            <a:r>
              <a:rPr lang="en-US" b="1" dirty="0">
                <a:solidFill>
                  <a:srgbClr val="000000"/>
                </a:solidFill>
                <a:effectLst/>
                <a:latin typeface="Menlo"/>
              </a:rPr>
              <a:t>What is our best option to protect application secrets, such as connection strings, from being viewed by unauthorized users in the portal?</a:t>
            </a:r>
          </a:p>
          <a:p>
            <a:br>
              <a:rPr lang="en-US" b="0" dirty="0">
                <a:solidFill>
                  <a:srgbClr val="000000"/>
                </a:solidFill>
                <a:effectLst/>
                <a:latin typeface="Menlo"/>
              </a:rPr>
            </a:br>
            <a:r>
              <a:rPr lang="en-US" b="0" dirty="0">
                <a:solidFill>
                  <a:srgbClr val="000000"/>
                </a:solidFill>
                <a:effectLst/>
                <a:latin typeface="Menlo"/>
              </a:rPr>
              <a:t>Azure Key Vault can be used to securely store and tightly control access to tokens, passwords, certificates, API keys, and other secrets. Also, secrets stored in Azure Key Vault are centralized, giving the added benefits of only needing to update secrets in one place, such as an application key value after recycling the key for security purposes. Contoso can store their secrets in Azure Key Vault, then configure their Function Apps to securely connect to Azure Key Vault.</a:t>
            </a:r>
          </a:p>
        </p:txBody>
      </p:sp>
      <p:sp>
        <p:nvSpPr>
          <p:cNvPr id="4" name="Slide Number Placeholder 3"/>
          <p:cNvSpPr>
            <a:spLocks noGrp="1"/>
          </p:cNvSpPr>
          <p:nvPr>
            <p:ph type="sldNum" sz="quarter" idx="5"/>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163850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effectLst/>
                <a:latin typeface="Menlo"/>
              </a:rPr>
              <a:t>There appears to be some functional overlap between Azure Functions and Logic Apps. Can you help us to understand better when to use each and for what?</a:t>
            </a:r>
          </a:p>
          <a:p>
            <a:br>
              <a:rPr lang="en-US" b="0" dirty="0">
                <a:solidFill>
                  <a:srgbClr val="000000"/>
                </a:solidFill>
                <a:effectLst/>
                <a:latin typeface="Menlo"/>
              </a:rPr>
            </a:br>
            <a:r>
              <a:rPr lang="en-US" b="0" dirty="0">
                <a:solidFill>
                  <a:srgbClr val="000000"/>
                </a:solidFill>
                <a:effectLst/>
                <a:latin typeface="Menlo"/>
              </a:rPr>
              <a:t>Both Functions and Logic Apps are Azure services that enable serverless workloads capable of using complex orchestration steps to accomplish tasks. The primary differentiator between them is that Azure Functions is a serverless compute service, whereas Azure Logic Apps provides serverless workflows. You can mix and match services when you build an orchestration, calling functions from logic apps and calling logic apps from functions.</a:t>
            </a:r>
          </a:p>
          <a:p>
            <a:br>
              <a:rPr lang="en-US" b="0" dirty="0">
                <a:solidFill>
                  <a:srgbClr val="000000"/>
                </a:solidFill>
                <a:effectLst/>
                <a:latin typeface="Menlo"/>
              </a:rPr>
            </a:br>
            <a:r>
              <a:rPr lang="en-US" b="0" dirty="0">
                <a:solidFill>
                  <a:srgbClr val="000000"/>
                </a:solidFill>
                <a:effectLst/>
                <a:latin typeface="Menlo"/>
              </a:rPr>
              <a:t>Functions emphasize code-first versus the design-first approach offered by logic apps. For Azure Functions, you write code in various languages, like C#, Node.js, Python, Java, and PowerShell, and you can add orchestration using the [</a:t>
            </a:r>
            <a:r>
              <a:rPr lang="en-US" b="0" dirty="0">
                <a:solidFill>
                  <a:srgbClr val="A31515"/>
                </a:solidFill>
                <a:effectLst/>
                <a:latin typeface="Menlo"/>
              </a:rPr>
              <a:t>Durable Functions</a:t>
            </a:r>
            <a:r>
              <a:rPr lang="en-US" b="0" dirty="0">
                <a:solidFill>
                  <a:srgbClr val="000000"/>
                </a:solidFill>
                <a:effectLst/>
                <a:latin typeface="Menlo"/>
              </a:rPr>
              <a:t>](</a:t>
            </a:r>
            <a:r>
              <a:rPr lang="en-US" b="0" u="sng" dirty="0">
                <a:solidFill>
                  <a:srgbClr val="000000"/>
                </a:solidFill>
                <a:effectLst/>
                <a:latin typeface="Menlo"/>
              </a:rPr>
              <a:t>https://docs.microsoft.com/azure/azure-functions/durable/durable-functions-overview?tabs=csharp</a:t>
            </a:r>
            <a:r>
              <a:rPr lang="en-US" b="0" dirty="0">
                <a:solidFill>
                  <a:srgbClr val="000000"/>
                </a:solidFill>
                <a:effectLst/>
                <a:latin typeface="Menlo"/>
              </a:rPr>
              <a:t>) extension to create stateful workflows. You can secure Azure Functions using Authorization keys that are automatically generated and implement additional security measures using the dedicated and premium tiers. For Logic Apps, you create orchestrations using a graphical user interface (GUI) or editing configuration files. Logic Apps makes implementing security very simple. Every connector includes the authentication components needed to connect to the target service, such as the Office 365 Outlook connector requires an Office 365 account.</a:t>
            </a:r>
          </a:p>
          <a:p>
            <a:endParaRPr lang="en-US" b="0" dirty="0">
              <a:solidFill>
                <a:srgbClr val="000000"/>
              </a:solidFill>
              <a:effectLst/>
              <a:latin typeface="Menlo"/>
            </a:endParaRPr>
          </a:p>
          <a:p>
            <a:r>
              <a:rPr lang="en-US" b="1" dirty="0">
                <a:solidFill>
                  <a:srgbClr val="000000"/>
                </a:solidFill>
                <a:effectLst/>
                <a:latin typeface="Menlo"/>
              </a:rPr>
              <a:t>During our research on serverless architectures, we have read about the possibility of increased latency due to cold starts. Will this be an issue with Azure Functions?</a:t>
            </a:r>
          </a:p>
          <a:p>
            <a:br>
              <a:rPr lang="en-US" b="0" dirty="0">
                <a:solidFill>
                  <a:srgbClr val="000000"/>
                </a:solidFill>
                <a:effectLst/>
                <a:latin typeface="Menlo"/>
              </a:rPr>
            </a:br>
            <a:r>
              <a:rPr lang="en-US" b="0" dirty="0">
                <a:solidFill>
                  <a:srgbClr val="000000"/>
                </a:solidFill>
                <a:effectLst/>
                <a:latin typeface="Menlo"/>
              </a:rPr>
              <a:t>Cold start is a significant discussion point for serverless architectures and is a point of ambiguity for many users of Azure Functions. Concerning Azure Functions, a cold start is only a concern when your Functions use the serverless consumption model. When using Azure Functions in the dedicated or premium plans, the Functions host is always running, which means that cold start is not an issue.</a:t>
            </a:r>
          </a:p>
          <a:p>
            <a:br>
              <a:rPr lang="en-US" b="0" dirty="0">
                <a:solidFill>
                  <a:srgbClr val="000000"/>
                </a:solidFill>
                <a:effectLst/>
                <a:latin typeface="Menlo"/>
              </a:rPr>
            </a:br>
            <a:r>
              <a:rPr lang="en-US" b="0" dirty="0">
                <a:solidFill>
                  <a:srgbClr val="000000"/>
                </a:solidFill>
                <a:effectLst/>
                <a:latin typeface="Menlo"/>
              </a:rPr>
              <a:t>By cold start, we are broadly describing the phenomenon that applications that have not been used take longer to start up. In the context of Azure Functions, latency is the total time a user must wait for their function to execute. This time runs from when an event happens to trigger a function until it completes responding to the event. More precisely, a cold start is an increase in latency for Functions that haven’t been called recently.</a:t>
            </a:r>
          </a:p>
          <a:p>
            <a:br>
              <a:rPr lang="en-US" b="0" dirty="0">
                <a:solidFill>
                  <a:srgbClr val="000000"/>
                </a:solidFill>
                <a:effectLst/>
                <a:latin typeface="Menlo"/>
              </a:rPr>
            </a:br>
            <a:r>
              <a:rPr lang="en-US" b="0" dirty="0">
                <a:solidFill>
                  <a:srgbClr val="000000"/>
                </a:solidFill>
                <a:effectLst/>
                <a:latin typeface="Menlo"/>
              </a:rPr>
              <a:t>Cold start happens due to the serverless nature of the Azure Functions consumption plan. When you execute function code, the following steps must occur to run your code:</a:t>
            </a:r>
          </a:p>
          <a:p>
            <a:br>
              <a:rPr lang="en-US" b="0" dirty="0">
                <a:solidFill>
                  <a:srgbClr val="000000"/>
                </a:solidFill>
                <a:effectLst/>
                <a:latin typeface="Menlo"/>
              </a:rPr>
            </a:br>
            <a:r>
              <a:rPr lang="en-US" b="0" dirty="0">
                <a:solidFill>
                  <a:srgbClr val="0451A5"/>
                </a:solidFill>
                <a:effectLst/>
                <a:latin typeface="Menlo"/>
              </a:rPr>
              <a:t>-</a:t>
            </a:r>
            <a:r>
              <a:rPr lang="en-US" b="0" dirty="0">
                <a:solidFill>
                  <a:srgbClr val="000000"/>
                </a:solidFill>
                <a:effectLst/>
                <a:latin typeface="Menlo"/>
              </a:rPr>
              <a:t> Azure must allocate your application to a server with capacity.</a:t>
            </a:r>
          </a:p>
          <a:p>
            <a:r>
              <a:rPr lang="en-US" b="0" dirty="0">
                <a:solidFill>
                  <a:srgbClr val="0451A5"/>
                </a:solidFill>
                <a:effectLst/>
                <a:latin typeface="Menlo"/>
              </a:rPr>
              <a:t>-</a:t>
            </a:r>
            <a:r>
              <a:rPr lang="en-US" b="0" dirty="0">
                <a:solidFill>
                  <a:srgbClr val="000000"/>
                </a:solidFill>
                <a:effectLst/>
                <a:latin typeface="Menlo"/>
              </a:rPr>
              <a:t> The Functions runtime must then start up on that server.</a:t>
            </a:r>
          </a:p>
          <a:p>
            <a:r>
              <a:rPr lang="en-US" b="0" dirty="0">
                <a:solidFill>
                  <a:srgbClr val="0451A5"/>
                </a:solidFill>
                <a:effectLst/>
                <a:latin typeface="Menlo"/>
              </a:rPr>
              <a:t>-</a:t>
            </a:r>
            <a:r>
              <a:rPr lang="en-US" b="0" dirty="0">
                <a:solidFill>
                  <a:srgbClr val="000000"/>
                </a:solidFill>
                <a:effectLst/>
                <a:latin typeface="Menlo"/>
              </a:rPr>
              <a:t> Your code then needs to execute.</a:t>
            </a:r>
          </a:p>
          <a:p>
            <a:br>
              <a:rPr lang="en-US" b="0" dirty="0">
                <a:solidFill>
                  <a:srgbClr val="000000"/>
                </a:solidFill>
                <a:effectLst/>
                <a:latin typeface="Menlo"/>
              </a:rPr>
            </a:br>
            <a:r>
              <a:rPr lang="en-US" b="0" dirty="0">
                <a:solidFill>
                  <a:srgbClr val="000000"/>
                </a:solidFill>
                <a:effectLst/>
                <a:latin typeface="Menlo"/>
              </a:rPr>
              <a:t>To make this experience better for users, instead of starting from scratch every time, Microsoft has implemented a way to keep a pool of servers warm and draw workers from that pool. This pool means that idle workers preconfigured with the Functions runtime are up and running and available at any point in time. These “pre-warmed sites” provide a measurable improvement on cold start times.</a:t>
            </a:r>
          </a:p>
          <a:p>
            <a:br>
              <a:rPr lang="en-US" b="0" dirty="0">
                <a:solidFill>
                  <a:srgbClr val="000000"/>
                </a:solidFill>
                <a:effectLst/>
                <a:latin typeface="Menlo"/>
              </a:rPr>
            </a:br>
            <a:r>
              <a:rPr lang="en-US" b="0" dirty="0">
                <a:solidFill>
                  <a:srgbClr val="000000"/>
                </a:solidFill>
                <a:effectLst/>
                <a:latin typeface="Menlo"/>
              </a:rPr>
              <a:t>Other suggestions to improve this are to use only generally available (GA) languages when writing your function code and focus on writing efficient, lightweight code with minimal dependencies. When you deploy your code, your dependencies are added as files to your application. All code needed by your app eventually gets loaded into memory, which takes longer with a larger application. So, if you have many dependencies, you may experience a longer cold start due to increased time for I/O operations from Azure Files and the increased time needed to load the app into memory.</a:t>
            </a:r>
          </a:p>
          <a:p>
            <a:br>
              <a:rPr lang="en-US" b="0" dirty="0">
                <a:solidFill>
                  <a:srgbClr val="000000"/>
                </a:solidFill>
                <a:effectLst/>
                <a:latin typeface="Menlo"/>
              </a:rPr>
            </a:br>
            <a:r>
              <a:rPr lang="en-US" b="0" dirty="0">
                <a:solidFill>
                  <a:srgbClr val="000000"/>
                </a:solidFill>
                <a:effectLst/>
                <a:latin typeface="Menlo"/>
              </a:rPr>
              <a:t>If cold start times are still an issue, consider using Azure Functions in the dedicated or premium plans, as a cold start is not an issue.</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95615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11/5/2021 3:12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Can we add a secure, customer-facing API and how do we protect it from unauthorized access or an excessive number of requests?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What is our best option to protect application secrets?</a:t>
            </a: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75528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Help us understand when to use Azure Functions versus Logics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Are “cold starts” going to be an issue if we use serverless technologies in Azure?</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1851418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The Common Scenario diagram begins with an Internet icon on the left. Arrows point from this icon to an Azure Data Lake Storage (ADLS) Gen2 icon and an Azure API Management icon. The ADLS Gen2 icon points to an Azure Functions icon, which points to a second Azure Functions icon (via an Event Grid arrow) and a second ADLS Gen2 icon. This ADLS Gen2 icon then points and ends at a Logic Apps icon. The Azure API Management icon points to two separate Azure Functions icons, which point to an Azure Cosmos DB icon. The Azure Cosmos DB icon then points to and ends at a Power BI icon.">
            <a:extLst>
              <a:ext uri="{FF2B5EF4-FFF2-40B4-BE49-F238E27FC236}">
                <a16:creationId xmlns:a16="http://schemas.microsoft.com/office/drawing/2014/main" id="{177FAEC1-ED9E-46C3-8EF7-4EA1FE59C153}"/>
              </a:ext>
            </a:extLst>
          </p:cNvPr>
          <p:cNvPicPr>
            <a:picLocks noChangeAspect="1"/>
          </p:cNvPicPr>
          <p:nvPr/>
        </p:nvPicPr>
        <p:blipFill>
          <a:blip r:embed="rId3"/>
          <a:stretch>
            <a:fillRect/>
          </a:stretch>
        </p:blipFill>
        <p:spPr>
          <a:xfrm>
            <a:off x="674702" y="1255216"/>
            <a:ext cx="10842595" cy="51164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47704734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6319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Switch roles and repeat Steps 2-6.</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preferred solution diagram is displayed.">
            <a:extLst>
              <a:ext uri="{FF2B5EF4-FFF2-40B4-BE49-F238E27FC236}">
                <a16:creationId xmlns:a16="http://schemas.microsoft.com/office/drawing/2014/main" id="{42877147-82A4-4A1B-A2AD-788F2D7A1568}"/>
              </a:ext>
            </a:extLst>
          </p:cNvPr>
          <p:cNvPicPr>
            <a:picLocks noChangeAspect="1"/>
          </p:cNvPicPr>
          <p:nvPr/>
        </p:nvPicPr>
        <p:blipFill>
          <a:blip r:embed="rId3"/>
          <a:stretch>
            <a:fillRect/>
          </a:stretch>
        </p:blipFill>
        <p:spPr>
          <a:xfrm>
            <a:off x="971643" y="1044067"/>
            <a:ext cx="10248714" cy="5711783"/>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Rectangle 2" descr="Stream analytics icon.">
            <a:extLst>
              <a:ext uri="{FF2B5EF4-FFF2-40B4-BE49-F238E27FC236}">
                <a16:creationId xmlns:a16="http://schemas.microsoft.com/office/drawing/2014/main" id="{8FFFCB5B-BF6B-47D6-8C0A-696EAB237AC8}"/>
              </a:ext>
            </a:extLst>
          </p:cNvPr>
          <p:cNvSpPr/>
          <p:nvPr/>
        </p:nvSpPr>
        <p:spPr bwMode="auto">
          <a:xfrm>
            <a:off x="9784080" y="3749040"/>
            <a:ext cx="685800" cy="3860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tream analytics service icon">
            <a:extLst>
              <a:ext uri="{FF2B5EF4-FFF2-40B4-BE49-F238E27FC236}">
                <a16:creationId xmlns:a16="http://schemas.microsoft.com/office/drawing/2014/main" id="{88756A91-475F-485C-9BFF-D4A3FFC668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4403" y="3749040"/>
            <a:ext cx="386081" cy="386081"/>
          </a:xfrm>
          <a:prstGeom prst="rect">
            <a:avLst/>
          </a:prstGeom>
        </p:spPr>
      </p:pic>
      <p:pic>
        <p:nvPicPr>
          <p:cNvPr id="6" name="Picture 5"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ADLS), the extracted license plate text, and the timestamp the image was captured. Other Event Grid subscriptions could later be created against this topic, listening for events of the aforementioned type. ">
            <a:extLst>
              <a:ext uri="{FF2B5EF4-FFF2-40B4-BE49-F238E27FC236}">
                <a16:creationId xmlns:a16="http://schemas.microsoft.com/office/drawing/2014/main" id="{F0D98925-D25D-44BC-AD97-E24ADA076D43}"/>
              </a:ext>
            </a:extLst>
          </p:cNvPr>
          <p:cNvPicPr>
            <a:picLocks noChangeAspect="1"/>
          </p:cNvPicPr>
          <p:nvPr/>
        </p:nvPicPr>
        <p:blipFill>
          <a:blip r:embed="rId5"/>
          <a:stretch>
            <a:fillRect/>
          </a:stretch>
        </p:blipFill>
        <p:spPr>
          <a:xfrm>
            <a:off x="920271" y="1005235"/>
            <a:ext cx="10351458" cy="5763267"/>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5835444"/>
          </a:xfrm>
          <a:prstGeom prst="rect">
            <a:avLst/>
          </a:prstGeom>
          <a:noFill/>
        </p:spPr>
        <p:txBody>
          <a:bodyPr wrap="square" lIns="182880" tIns="146304" rIns="182880" bIns="146304" rtlCol="0">
            <a:spAutoFit/>
          </a:bodyPr>
          <a:lstStyle/>
          <a:p>
            <a:r>
              <a:rPr lang="en-US" sz="2000" dirty="0"/>
              <a:t>In this whiteboard design session, you work with a group to design a solution for processing vehicle photos in near real-time, as they are uploaded to a data lake, using serverless technologies on Azure. The license plate data must be extracted and stored in a highly available NoSQL data store for exporting. The data export process is orchestrated by a serverless Azure component that coordinates exporting new license plate data to file storage and sending notifications as needed. You will also configure a Continuous Deployment process to publish new changes to Function Apps automatically. Finally, the entire processing pipeline will need to be monitored, with particular attention paid to components scaling to meet processing demand.</a:t>
            </a:r>
          </a:p>
          <a:p>
            <a:endParaRPr lang="en-US" sz="2000" dirty="0"/>
          </a:p>
          <a:p>
            <a:r>
              <a:rPr lang="en-US" sz="2000" dirty="0"/>
              <a:t>At the end of this whiteboard design session, you will have greater insight into how best to take advantage of serverless architectures. You will understand better how to design highly scalable and cost-effective solutions that require very little code and virtually no infrastructure compared to traditional hosted web applications and services.</a:t>
            </a: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Azure DevOps.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can the serverless components talk to each other?</a:t>
            </a:r>
          </a:p>
          <a:p>
            <a:endPar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the dynamic scalability of the serverless components end up costing us a lot of money?</a:t>
            </a:r>
          </a:p>
          <a:p>
            <a:endPar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combat against erroneous image processing?</a:t>
            </a: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 - 3</a:t>
            </a:r>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2597634"/>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Can we add a secure, customer-facing API and how do we protect it from unauthorized access or an excessive number of requests?</a:t>
            </a:r>
          </a:p>
          <a:p>
            <a:endPar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What is our best option to protect application secrets?</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a:t>
            </a:r>
            <a:r>
              <a:rPr lang="en-US"/>
              <a:t>objections handling - 4</a:t>
            </a:r>
            <a:endParaRPr lang="en-US" dirty="0"/>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2597634"/>
          </a:xfrm>
        </p:spPr>
        <p:txBody>
          <a:bodyPr/>
          <a:lstStyle/>
          <a:p>
            <a:pPr lvl="1"/>
            <a:r>
              <a:rPr lang="en-US" sz="3200" dirty="0">
                <a:solidFill>
                  <a:schemeClr val="tx1"/>
                </a:solidFill>
                <a:latin typeface="Segoe UI Semilight" panose="020B0402040204020203" pitchFamily="34" charset="0"/>
                <a:cs typeface="Segoe UI Semilight" panose="020B0402040204020203" pitchFamily="34" charset="0"/>
              </a:rPr>
              <a:t>Help us understand when to use Azure Functions versus Logics Apps.</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Are “cold starts” going to be an issue if we use serverless technologies in Azure?</a:t>
            </a:r>
            <a:endParaRPr lang="en-US" sz="1600" dirty="0">
              <a:solidFill>
                <a:schemeClr val="tx1"/>
              </a:solidFill>
            </a:endParaRPr>
          </a:p>
        </p:txBody>
      </p:sp>
    </p:spTree>
    <p:extLst>
      <p:ext uri="{BB962C8B-B14F-4D97-AF65-F5344CB8AC3E}">
        <p14:creationId xmlns:p14="http://schemas.microsoft.com/office/powerpoint/2010/main" val="28192990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a:t>
            </a:r>
            <a:r>
              <a:rPr lang="en-US" sz="5100">
                <a:solidFill>
                  <a:schemeClr val="tx1"/>
                </a:solidFill>
                <a:latin typeface="+mn-lt"/>
              </a:rPr>
              <a:t>The first-class monitoring tools we can use with our new architecture have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s are caught in a traffic jam at toll booths.">
            <a:extLst>
              <a:ext uri="{FF2B5EF4-FFF2-40B4-BE49-F238E27FC236}">
                <a16:creationId xmlns:a16="http://schemas.microsoft.com/office/drawing/2014/main" id="{B945D1A5-1259-4FA8-8065-C72C2F46DB2A}"/>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6503</Words>
  <Application>Microsoft Office PowerPoint</Application>
  <PresentationFormat>Widescreen</PresentationFormat>
  <Paragraphs>271</Paragraphs>
  <Slides>27</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-apple-system</vt:lpstr>
      <vt:lpstr>Arial</vt:lpstr>
      <vt:lpstr>Calibri</vt:lpstr>
      <vt:lpstr>Consolas</vt:lpstr>
      <vt:lpstr>Menlo</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- 2 </vt:lpstr>
      <vt:lpstr>Customer situation - 3 </vt:lpstr>
      <vt:lpstr>Customer situation - 4 </vt:lpstr>
      <vt:lpstr>Customer needs </vt:lpstr>
      <vt:lpstr>Customer objections </vt:lpstr>
      <vt:lpstr>Customer objections - 2 </vt:lpstr>
      <vt:lpstr>Customer objections - 3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- 2 </vt:lpstr>
      <vt:lpstr>Preferred solution - 3 </vt:lpstr>
      <vt:lpstr>Preferred solution - 4 </vt:lpstr>
      <vt:lpstr>Preferred objections handling </vt:lpstr>
      <vt:lpstr>Preferred objections handling - 3</vt:lpstr>
      <vt:lpstr>Preferred objections handling - 4</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2018-10-21T16:00:20Z</dcterms:created>
  <dcterms:modified xsi:type="dcterms:W3CDTF">2021-11-05T22:15:00Z</dcterms:modified>
</cp:coreProperties>
</file>